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334" r:id="rId1"/>
  </p:sldMasterIdLst>
  <p:notesMasterIdLst>
    <p:notesMasterId r:id="rId15"/>
  </p:notesMasterIdLst>
  <p:handoutMasterIdLst>
    <p:handoutMasterId r:id="rId16"/>
  </p:handoutMasterIdLst>
  <p:sldIdLst>
    <p:sldId id="256" r:id="rId2"/>
    <p:sldId id="387" r:id="rId3"/>
    <p:sldId id="388" r:id="rId4"/>
    <p:sldId id="389" r:id="rId5"/>
    <p:sldId id="390" r:id="rId6"/>
    <p:sldId id="391" r:id="rId7"/>
    <p:sldId id="392" r:id="rId8"/>
    <p:sldId id="393" r:id="rId9"/>
    <p:sldId id="394" r:id="rId10"/>
    <p:sldId id="395" r:id="rId11"/>
    <p:sldId id="396" r:id="rId12"/>
    <p:sldId id="398" r:id="rId13"/>
    <p:sldId id="399" r:id="rId14"/>
  </p:sldIdLst>
  <p:sldSz cx="9144000" cy="6858000" type="screen4x3"/>
  <p:notesSz cx="6797675" cy="992663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187223"/>
    <a:srgbClr val="F9E761"/>
    <a:srgbClr val="FDB9F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35" autoAdjust="0"/>
    <p:restoredTop sz="92718" autoAdjust="0"/>
  </p:normalViewPr>
  <p:slideViewPr>
    <p:cSldViewPr>
      <p:cViewPr varScale="1">
        <p:scale>
          <a:sx n="75" d="100"/>
          <a:sy n="75" d="100"/>
        </p:scale>
        <p:origin x="1501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1A6F6C9F-691B-41D1-99BC-B115A77D92E4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3B3D8F2B-F569-494F-BD3B-88B8CABB39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4697" tIns="47349" rIns="94697" bIns="47349" rtlCol="0"/>
          <a:lstStyle>
            <a:lvl1pPr algn="r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C3E242AD-8F6B-4ECB-B237-288DE4346046}" type="datetimeFigureOut">
              <a:rPr lang="en-GB"/>
              <a:pPr>
                <a:defRPr/>
              </a:pPr>
              <a:t>19/08/2017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4538"/>
            <a:ext cx="4965700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697" tIns="47349" rIns="94697" bIns="47349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6463"/>
            <a:ext cx="5438775" cy="4465637"/>
          </a:xfrm>
          <a:prstGeom prst="rect">
            <a:avLst/>
          </a:prstGeom>
        </p:spPr>
        <p:txBody>
          <a:bodyPr vert="horz" lIns="94697" tIns="47349" rIns="94697" bIns="4734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4697" tIns="47349" rIns="94697" bIns="47349" rtlCol="0" anchor="b"/>
          <a:lstStyle>
            <a:lvl1pPr algn="l" eaLnBrk="1" hangingPunct="1">
              <a:defRPr sz="13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wrap="square" lIns="94697" tIns="47349" rIns="94697" bIns="4734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8D4D24AC-7460-45E6-BE62-59CAB78E33B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717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15963" indent="-274638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0172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543050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984375" indent="-219075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4415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8987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3559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13175" indent="-2190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9A28114E-39D9-436C-B079-7C260D952C4F}" type="slidenum">
              <a:rPr lang="en-GB" altLang="en-US" smtClean="0"/>
              <a:pPr/>
              <a:t>1</a:t>
            </a:fld>
            <a:endParaRPr lang="en-GB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65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line, Bulletpoin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Click to edit Master title style</a:t>
            </a:r>
            <a:endParaRPr lang="de-DE" noProof="0" dirty="0"/>
          </a:p>
        </p:txBody>
      </p:sp>
      <p:sp>
        <p:nvSpPr>
          <p:cNvPr id="5" name="Inhaltsplatzhalter 2"/>
          <p:cNvSpPr>
            <a:spLocks noGrp="1"/>
          </p:cNvSpPr>
          <p:nvPr>
            <p:ph idx="1"/>
          </p:nvPr>
        </p:nvSpPr>
        <p:spPr>
          <a:xfrm>
            <a:off x="684000" y="2448000"/>
            <a:ext cx="7776000" cy="38160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</p:txBody>
      </p:sp>
    </p:spTree>
    <p:extLst>
      <p:ext uri="{BB962C8B-B14F-4D97-AF65-F5344CB8AC3E}">
        <p14:creationId xmlns:p14="http://schemas.microsoft.com/office/powerpoint/2010/main" val="3538823931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162751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Grafik 7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17525"/>
            <a:ext cx="9144000" cy="6340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Titelmasterformat durch Klicken bearbeiten</a:t>
            </a:r>
            <a:endParaRPr lang="en-US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en-US" smtClean="0"/>
              <a:t>Textmasterformat bearbeiten</a:t>
            </a:r>
          </a:p>
          <a:p>
            <a:pPr lvl="1"/>
            <a:r>
              <a:rPr lang="de-DE" altLang="en-US" smtClean="0"/>
              <a:t>Zweite Ebene</a:t>
            </a:r>
          </a:p>
          <a:p>
            <a:pPr lvl="2"/>
            <a:r>
              <a:rPr lang="de-DE" altLang="en-US" smtClean="0"/>
              <a:t>Dritte Ebene</a:t>
            </a:r>
          </a:p>
          <a:p>
            <a:pPr lvl="3"/>
            <a:r>
              <a:rPr lang="de-DE" altLang="en-US" smtClean="0"/>
              <a:t>Vierte Ebene</a:t>
            </a:r>
          </a:p>
          <a:p>
            <a:pPr lvl="4"/>
            <a:r>
              <a:rPr lang="de-DE" altLang="en-US" smtClean="0"/>
              <a:t>Fünfte Ebene</a:t>
            </a:r>
            <a:endParaRPr lang="en-US" alt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65" r:id="rId1"/>
    <p:sldLayoutId id="2147484366" r:id="rId2"/>
    <p:sldLayoutId id="2147484367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 ?><Relationships xmlns="http://schemas.openxmlformats.org/package/2006/relationships"><Relationship Id="rId2" Target="../media/image9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_rels/slide9.xml.rels><?xml version="1.0" encoding="UTF-8" standalone="yes" ?><Relationships xmlns="http://schemas.openxmlformats.org/package/2006/relationships"><Relationship Id="rId2" Target="../media/image10.jpeg" Type="http://schemas.openxmlformats.org/officeDocument/2006/relationships/image"/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 bwMode="auto">
          <a:xfrm>
            <a:off x="685800" y="228600"/>
            <a:ext cx="8031163" cy="1444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2400">
                <a:solidFill>
                  <a:srgbClr val="6E645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>
              <a:defRPr/>
            </a:pP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DTF C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ONSTRUCTION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M</a:t>
            </a:r>
            <a:r>
              <a:rPr lang="en-ZA" sz="36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ONITORING</a:t>
            </a:r>
            <a:r>
              <a:rPr lang="en-ZA" sz="4400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 </a:t>
            </a:r>
          </a:p>
        </p:txBody>
      </p:sp>
      <p:pic>
        <p:nvPicPr>
          <p:cNvPr id="6147" name="Picture 5" descr="Résultat de recherche d'images pour &quot;construction monitoring cartoon&quot;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057400"/>
            <a:ext cx="3314700" cy="385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50" y="19050"/>
            <a:ext cx="3124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NGINEER’S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NSTRUCTION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6387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0"/>
            <a:ext cx="486886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8" name="TextBox 6"/>
          <p:cNvSpPr txBox="1">
            <a:spLocks noChangeArrowheads="1"/>
          </p:cNvSpPr>
          <p:nvPr/>
        </p:nvSpPr>
        <p:spPr bwMode="auto">
          <a:xfrm>
            <a:off x="342900" y="1981200"/>
            <a:ext cx="358140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Every time the WSP needs to give instruction to the Contractor when changes occur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Detailed description of the instruction indicating whether variations are involved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Resident Engineer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Contractor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32275" y="0"/>
            <a:ext cx="491172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9050" y="19050"/>
            <a:ext cx="3124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V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ARIATION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RDER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7412" name="TextBox 5"/>
          <p:cNvSpPr txBox="1">
            <a:spLocks noChangeArrowheads="1"/>
          </p:cNvSpPr>
          <p:nvPr/>
        </p:nvSpPr>
        <p:spPr bwMode="auto">
          <a:xfrm>
            <a:off x="342900" y="1981200"/>
            <a:ext cx="3581400" cy="364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When a variation has been agreed between the Contractor and the WSP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Basis</a:t>
            </a:r>
            <a:r>
              <a:rPr lang="en-ZA" altLang="en-US" sz="1800" b="1">
                <a:latin typeface="Arial" panose="020B0604020202020204" pitchFamily="34" charset="0"/>
              </a:rPr>
              <a:t> </a:t>
            </a:r>
            <a:r>
              <a:rPr lang="en-ZA" altLang="en-US" sz="1800">
                <a:latin typeface="Arial" panose="020B0604020202020204" pitchFamily="34" charset="0"/>
              </a:rPr>
              <a:t>for the confirmation of the variation: breakdown of the varied work with calculation of incurred costs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Contractor (in agreement with the Resident Engineer)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Managing Director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3175"/>
            <a:ext cx="72390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IST OF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ONSTRUCTION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ONITORING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F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ORMS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152400" y="1295400"/>
          <a:ext cx="8839200" cy="477996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00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2208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No</a:t>
                      </a:r>
                      <a:endParaRPr lang="en-ZA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Form</a:t>
                      </a:r>
                      <a:endParaRPr lang="en-ZA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Prepared by</a:t>
                      </a:r>
                      <a:endParaRPr lang="en-ZA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Received, checked and approved by</a:t>
                      </a:r>
                      <a:endParaRPr lang="en-ZA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25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01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Request for Action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Site Agent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</a:t>
                      </a:r>
                      <a:r>
                        <a:rPr lang="en-ZA" sz="1200" b="1" baseline="0" dirty="0" smtClean="0">
                          <a:solidFill>
                            <a:srgbClr val="187223"/>
                          </a:solidFill>
                        </a:rPr>
                        <a:t> Engineer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325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02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Daily Report Diary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Site Agent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Inspector of Work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325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03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Monthly report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Managing</a:t>
                      </a:r>
                      <a:r>
                        <a:rPr lang="en-ZA" sz="1200" b="1" baseline="0" dirty="0" smtClean="0">
                          <a:solidFill>
                            <a:srgbClr val="187223"/>
                          </a:solidFill>
                        </a:rPr>
                        <a:t> Director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2208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04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Approval for commencement of concrete placing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Site</a:t>
                      </a:r>
                      <a:r>
                        <a:rPr lang="en-ZA" sz="1200" b="1" baseline="0" dirty="0" smtClean="0">
                          <a:solidFill>
                            <a:srgbClr val="C00000"/>
                          </a:solidFill>
                        </a:rPr>
                        <a:t> Agent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Inspector of Work and Resident Engineer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325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05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Joint Measurement sheet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Site Agent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32208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06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Interim Payment Certificate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Contractor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 </a:t>
                      </a:r>
                      <a:r>
                        <a:rPr lang="en-ZA" sz="1200" b="1" dirty="0" smtClean="0">
                          <a:solidFill>
                            <a:schemeClr val="tx1"/>
                          </a:solidFill>
                        </a:rPr>
                        <a:t>and </a:t>
                      </a:r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Managing Director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32208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07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Final Payment Certificate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Contractor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 </a:t>
                      </a:r>
                      <a:r>
                        <a:rPr lang="en-ZA" sz="1200" b="1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 Managing Director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2208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</a:t>
                      </a:r>
                      <a:endParaRPr lang="en-ZA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Certificate of Substantial Completion</a:t>
                      </a:r>
                      <a:endParaRPr lang="en-ZA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kern="1200" dirty="0" smtClean="0">
                          <a:solidFill>
                            <a:srgbClr val="187223"/>
                          </a:solidFill>
                          <a:latin typeface="+mn-lt"/>
                          <a:ea typeface="+mn-ea"/>
                          <a:cs typeface="+mn-cs"/>
                        </a:rPr>
                        <a:t>Resident Engineer</a:t>
                      </a:r>
                      <a:endParaRPr lang="en-ZA" sz="1200" b="1" kern="1200" dirty="0">
                        <a:solidFill>
                          <a:srgbClr val="187223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kern="1200" dirty="0" smtClean="0">
                          <a:solidFill>
                            <a:srgbClr val="187223"/>
                          </a:solidFill>
                          <a:latin typeface="+mn-lt"/>
                          <a:ea typeface="+mn-ea"/>
                          <a:cs typeface="+mn-cs"/>
                        </a:rPr>
                        <a:t>Managing Director </a:t>
                      </a:r>
                      <a:r>
                        <a:rPr lang="en-Z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and </a:t>
                      </a:r>
                      <a:r>
                        <a:rPr lang="en-ZA" sz="1200" b="1" kern="1200" dirty="0" smtClean="0">
                          <a:solidFill>
                            <a:srgbClr val="C00000"/>
                          </a:solidFill>
                          <a:latin typeface="+mn-lt"/>
                          <a:ea typeface="+mn-ea"/>
                          <a:cs typeface="+mn-cs"/>
                        </a:rPr>
                        <a:t>Contractor</a:t>
                      </a:r>
                      <a:endParaRPr lang="en-ZA" sz="1200" b="1" kern="1200" dirty="0">
                        <a:solidFill>
                          <a:srgbClr val="C0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32208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09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Certificate of Final Acceptance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Managing</a:t>
                      </a:r>
                      <a:r>
                        <a:rPr lang="en-ZA" sz="1200" b="1" baseline="0" dirty="0" smtClean="0">
                          <a:solidFill>
                            <a:srgbClr val="187223"/>
                          </a:solidFill>
                        </a:rPr>
                        <a:t> Director </a:t>
                      </a:r>
                      <a:r>
                        <a:rPr lang="en-ZA" sz="1200" b="1" baseline="0" dirty="0" smtClean="0"/>
                        <a:t>and </a:t>
                      </a:r>
                      <a:r>
                        <a:rPr lang="en-ZA" sz="1200" b="1" baseline="0" dirty="0" smtClean="0">
                          <a:solidFill>
                            <a:srgbClr val="C00000"/>
                          </a:solidFill>
                        </a:rPr>
                        <a:t>Contractor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325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10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Engineer Instruction Form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</a:t>
                      </a:r>
                      <a:endParaRPr lang="en-ZA" sz="1200" b="1" dirty="0">
                        <a:solidFill>
                          <a:srgbClr val="187223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Contractor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0091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11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Variation</a:t>
                      </a:r>
                      <a:r>
                        <a:rPr lang="en-ZA" sz="1200" b="1" baseline="0" dirty="0" smtClean="0"/>
                        <a:t> Order Form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1200" b="1" dirty="0" smtClean="0">
                          <a:solidFill>
                            <a:srgbClr val="C00000"/>
                          </a:solidFill>
                        </a:rPr>
                        <a:t>Contractor </a:t>
                      </a:r>
                      <a:r>
                        <a:rPr lang="en-ZA" sz="1200" b="1" dirty="0" smtClean="0">
                          <a:solidFill>
                            <a:schemeClr val="tx1"/>
                          </a:solidFill>
                        </a:rPr>
                        <a:t>and</a:t>
                      </a:r>
                      <a:r>
                        <a:rPr lang="en-ZA" sz="1200" b="1" baseline="0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Resident Engineer</a:t>
                      </a:r>
                    </a:p>
                    <a:p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>
                          <a:solidFill>
                            <a:srgbClr val="187223"/>
                          </a:solidFill>
                        </a:rPr>
                        <a:t>Managing</a:t>
                      </a:r>
                      <a:r>
                        <a:rPr lang="en-ZA" sz="1200" b="1" baseline="0" dirty="0" smtClean="0">
                          <a:solidFill>
                            <a:srgbClr val="187223"/>
                          </a:solidFill>
                        </a:rPr>
                        <a:t> Director </a:t>
                      </a:r>
                      <a:endParaRPr lang="en-ZA" sz="1200" b="1" dirty="0">
                        <a:solidFill>
                          <a:srgbClr val="C00000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6324600" y="304800"/>
            <a:ext cx="25146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b="1" dirty="0">
                <a:solidFill>
                  <a:srgbClr val="C00000"/>
                </a:solidFill>
              </a:rPr>
              <a:t>Contractor Side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ZA" b="1" dirty="0">
                <a:solidFill>
                  <a:schemeClr val="accent6">
                    <a:lumMod val="50000"/>
                  </a:schemeClr>
                </a:solidFill>
              </a:rPr>
              <a:t>WSP Side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642938" y="1204913"/>
          <a:ext cx="4191000" cy="41100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7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733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2209"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No</a:t>
                      </a:r>
                      <a:endParaRPr lang="en-ZA" sz="1600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600" dirty="0" smtClean="0"/>
                        <a:t>Form</a:t>
                      </a:r>
                      <a:endParaRPr lang="en-ZA" sz="1600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9326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01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Request for Action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9326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02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Daily Report Diary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9326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03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Monthly report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16218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04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Approval for commencement of concrete placing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9326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05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u="dotted" baseline="0" dirty="0" smtClean="0">
                          <a:solidFill>
                            <a:srgbClr val="FF0000"/>
                          </a:solidFill>
                        </a:rPr>
                        <a:t>Joint Measurement sheet</a:t>
                      </a:r>
                      <a:endParaRPr lang="en-ZA" sz="1200" b="1" u="dotted" baseline="0" dirty="0">
                        <a:solidFill>
                          <a:srgbClr val="FF0000"/>
                        </a:solidFill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74323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06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Interim Payment Certificate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0963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07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Final Payment Certificate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04801"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08</a:t>
                      </a:r>
                      <a:endParaRPr lang="en-ZA" sz="12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u="dotted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Certificate of Substantial Completion</a:t>
                      </a:r>
                      <a:endParaRPr lang="en-ZA" sz="1200" b="1" u="dotted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4801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09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Certificate of Final Acceptance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09326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10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ZA" sz="1200" b="1" u="dotted" kern="1200" baseline="0" dirty="0" smtClean="0">
                          <a:solidFill>
                            <a:srgbClr val="FF0000"/>
                          </a:solidFill>
                          <a:latin typeface="+mn-lt"/>
                          <a:ea typeface="+mn-ea"/>
                          <a:cs typeface="+mn-cs"/>
                        </a:rPr>
                        <a:t>Engineer Instruction Form</a:t>
                      </a:r>
                      <a:endParaRPr lang="en-ZA" sz="1200" b="1" u="dotted" kern="1200" baseline="0" dirty="0">
                        <a:solidFill>
                          <a:srgbClr val="FF0000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40093"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11</a:t>
                      </a:r>
                      <a:endParaRPr lang="en-ZA" sz="1200" b="1" dirty="0"/>
                    </a:p>
                  </a:txBody>
                  <a:tcPr marT="45721" marB="45721"/>
                </a:tc>
                <a:tc>
                  <a:txBody>
                    <a:bodyPr/>
                    <a:lstStyle/>
                    <a:p>
                      <a:r>
                        <a:rPr lang="en-ZA" sz="1200" b="1" dirty="0" smtClean="0"/>
                        <a:t>Variation</a:t>
                      </a:r>
                      <a:r>
                        <a:rPr lang="en-ZA" sz="1200" b="1" baseline="0" dirty="0" smtClean="0"/>
                        <a:t> Order Form</a:t>
                      </a:r>
                      <a:endParaRPr lang="en-ZA" sz="1200" b="1" dirty="0"/>
                    </a:p>
                  </a:txBody>
                  <a:tcPr marT="45721" marB="45721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52400" y="-3175"/>
            <a:ext cx="7239000" cy="114300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WSTF 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NVOLVMENT</a:t>
            </a:r>
            <a:endParaRPr lang="en-ZA" altLang="en-US" sz="24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642938" y="3186113"/>
            <a:ext cx="3124200" cy="53340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13" name="U-Turn Arrow 12"/>
          <p:cNvSpPr/>
          <p:nvPr/>
        </p:nvSpPr>
        <p:spPr>
          <a:xfrm rot="5400000">
            <a:off x="3658394" y="3142457"/>
            <a:ext cx="419100" cy="20161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17" name="U-Turn Arrow 16"/>
          <p:cNvSpPr/>
          <p:nvPr/>
        </p:nvSpPr>
        <p:spPr>
          <a:xfrm rot="16200000" flipV="1">
            <a:off x="3648869" y="3618707"/>
            <a:ext cx="438150" cy="20161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657225" y="4710113"/>
            <a:ext cx="3124200" cy="2698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19" name="U-Turn Arrow 18"/>
          <p:cNvSpPr/>
          <p:nvPr/>
        </p:nvSpPr>
        <p:spPr>
          <a:xfrm rot="5400000">
            <a:off x="3648869" y="4599782"/>
            <a:ext cx="419100" cy="201612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642938" y="4081463"/>
            <a:ext cx="3124200" cy="268287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/>
          </a:p>
        </p:txBody>
      </p:sp>
      <p:sp>
        <p:nvSpPr>
          <p:cNvPr id="21" name="Rounded Rectangle 20"/>
          <p:cNvSpPr/>
          <p:nvPr/>
        </p:nvSpPr>
        <p:spPr>
          <a:xfrm>
            <a:off x="5792788" y="1489075"/>
            <a:ext cx="2513012" cy="477838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 dirty="0">
              <a:solidFill>
                <a:schemeClr val="tx1"/>
              </a:solidFill>
            </a:endParaRPr>
          </a:p>
        </p:txBody>
      </p:sp>
      <p:sp>
        <p:nvSpPr>
          <p:cNvPr id="22" name="U-Turn Arrow 21"/>
          <p:cNvSpPr/>
          <p:nvPr/>
        </p:nvSpPr>
        <p:spPr>
          <a:xfrm rot="16200000" flipV="1">
            <a:off x="8059737" y="1979613"/>
            <a:ext cx="720725" cy="228600"/>
          </a:xfrm>
          <a:prstGeom prst="uturn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ZA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5792788" y="1497013"/>
            <a:ext cx="2741612" cy="46196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ZA" sz="1200" b="1" dirty="0">
                <a:solidFill>
                  <a:schemeClr val="dk1"/>
                </a:solidFill>
                <a:latin typeface="+mn-lt"/>
                <a:cs typeface="+mn-cs"/>
              </a:rPr>
              <a:t>Copy to send to WSTF for approval (sending of the disbursement) 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5676900" y="2225675"/>
            <a:ext cx="2724150" cy="2778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1" hangingPunct="1">
              <a:defRPr/>
            </a:pPr>
            <a:r>
              <a:rPr lang="en-ZA" sz="1200" b="1" u="dotted" dirty="0">
                <a:solidFill>
                  <a:srgbClr val="FF0000"/>
                </a:solidFill>
                <a:latin typeface="+mn-lt"/>
                <a:cs typeface="+mn-cs"/>
              </a:rPr>
              <a:t>Copies to attach to the main document</a:t>
            </a:r>
          </a:p>
        </p:txBody>
      </p:sp>
      <p:sp>
        <p:nvSpPr>
          <p:cNvPr id="19510" name="TextBox 24"/>
          <p:cNvSpPr txBox="1">
            <a:spLocks noChangeArrowheads="1"/>
          </p:cNvSpPr>
          <p:nvPr/>
        </p:nvSpPr>
        <p:spPr bwMode="auto">
          <a:xfrm>
            <a:off x="5792788" y="900113"/>
            <a:ext cx="25130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ZA" altLang="en-US" i="1"/>
              <a:t>Legend</a:t>
            </a:r>
          </a:p>
        </p:txBody>
      </p:sp>
      <p:cxnSp>
        <p:nvCxnSpPr>
          <p:cNvPr id="27" name="Straight Connector 26"/>
          <p:cNvCxnSpPr>
            <a:endCxn id="19" idx="4"/>
          </p:cNvCxnSpPr>
          <p:nvPr/>
        </p:nvCxnSpPr>
        <p:spPr>
          <a:xfrm flipV="1">
            <a:off x="2895600" y="4516438"/>
            <a:ext cx="862013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>
            <a:endCxn id="17" idx="4"/>
          </p:cNvCxnSpPr>
          <p:nvPr/>
        </p:nvCxnSpPr>
        <p:spPr>
          <a:xfrm>
            <a:off x="3581400" y="3914775"/>
            <a:ext cx="185738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 flipV="1">
            <a:off x="2919413" y="3057525"/>
            <a:ext cx="862012" cy="3175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" y="19050"/>
            <a:ext cx="3486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EQUEST FOR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CTION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819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0"/>
            <a:ext cx="4894263" cy="689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Box 5"/>
          <p:cNvSpPr txBox="1">
            <a:spLocks noChangeArrowheads="1"/>
          </p:cNvSpPr>
          <p:nvPr/>
        </p:nvSpPr>
        <p:spPr bwMode="auto">
          <a:xfrm>
            <a:off x="152400" y="1447800"/>
            <a:ext cx="3581400" cy="309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Every time a new major task is to be started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Communication from the Contractor to the WSP – request for approval or acknowledgment of a new action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Site Agent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Resident Engineer </a:t>
            </a: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9050" y="19050"/>
            <a:ext cx="3486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AILY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R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EPORT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D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IARY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921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2500" y="19050"/>
            <a:ext cx="4381500" cy="6853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TextBox 5"/>
          <p:cNvSpPr txBox="1">
            <a:spLocks noChangeArrowheads="1"/>
          </p:cNvSpPr>
          <p:nvPr/>
        </p:nvSpPr>
        <p:spPr bwMode="auto">
          <a:xfrm>
            <a:off x="152400" y="1447800"/>
            <a:ext cx="3581400" cy="2538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Every day of the construction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Reporting of the work being undertaken on a daily basis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Site Agent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Inspector of Work</a:t>
            </a: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200" y="533400"/>
            <a:ext cx="3959225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PPROVAL FOR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OMMENCEMENT OF </a:t>
            </a:r>
            <a:r>
              <a:rPr lang="en-ZA" altLang="en-US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ONCRETE </a:t>
            </a:r>
            <a:r>
              <a:rPr lang="en-ZA" altLang="en-US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LACING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024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75138" y="0"/>
            <a:ext cx="486568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TextBox 5"/>
          <p:cNvSpPr txBox="1">
            <a:spLocks noChangeArrowheads="1"/>
          </p:cNvSpPr>
          <p:nvPr/>
        </p:nvSpPr>
        <p:spPr bwMode="auto">
          <a:xfrm>
            <a:off x="152400" y="2286000"/>
            <a:ext cx="3581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Every time concrete is to be placed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Inspection of the concrete placement for approval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requests: </a:t>
            </a:r>
            <a:r>
              <a:rPr lang="en-ZA" altLang="en-US" sz="1800">
                <a:latin typeface="Arial" panose="020B0604020202020204" pitchFamily="34" charset="0"/>
              </a:rPr>
              <a:t>The Contractor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inspects: </a:t>
            </a:r>
            <a:r>
              <a:rPr lang="en-ZA" altLang="en-US" sz="1800">
                <a:latin typeface="Arial" panose="020B0604020202020204" pitchFamily="34" charset="0"/>
              </a:rPr>
              <a:t>The Inspector of Work and Resident Engineer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Resident Engineer 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22225"/>
            <a:ext cx="3486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J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OINT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W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ORK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M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EASUREMENT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1267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22225"/>
            <a:ext cx="4800600" cy="683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152400" y="1447800"/>
            <a:ext cx="3581400" cy="289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Every week (at least)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Measuring the actual material used to compare with the contractual BoQ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Site Agent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checks: </a:t>
            </a:r>
            <a:r>
              <a:rPr lang="en-ZA" altLang="en-US" sz="1800">
                <a:latin typeface="Arial" panose="020B0604020202020204" pitchFamily="34" charset="0"/>
              </a:rPr>
              <a:t>The Inspector of Work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Resident Engineer</a:t>
            </a: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3486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NTERIM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AYMENT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ERTIFICATE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2291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400" y="7938"/>
            <a:ext cx="4800600" cy="6850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304800" y="2133600"/>
            <a:ext cx="3581400" cy="3170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After the agreed % of the work that has been completed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Document for the payment of the work done. Two IPC in total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Contractor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checks: </a:t>
            </a:r>
            <a:r>
              <a:rPr lang="en-ZA" altLang="en-US" sz="1800">
                <a:latin typeface="Arial" panose="020B0604020202020204" pitchFamily="34" charset="0"/>
              </a:rPr>
              <a:t>The Resident Engineer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Managing Director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3486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F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INAL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P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AYMENT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ERTIFICATE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331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73563" y="0"/>
            <a:ext cx="4770437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304800" y="1905000"/>
            <a:ext cx="3581400" cy="372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After the substantial completion of the DTF, once the certificate of substantial completion has been issued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Document for the last payment of the work done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Contractor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checks: </a:t>
            </a:r>
            <a:r>
              <a:rPr lang="en-ZA" altLang="en-US" sz="1800">
                <a:latin typeface="Arial" panose="020B0604020202020204" pitchFamily="34" charset="0"/>
              </a:rPr>
              <a:t>The Resident Engineer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Managing Director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348615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ERTIFICATE OF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S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UBSTANTIAL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OMPLETION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433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0050" y="0"/>
            <a:ext cx="4954588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0" name="TextBox 5"/>
          <p:cNvSpPr txBox="1">
            <a:spLocks noChangeArrowheads="1"/>
          </p:cNvSpPr>
          <p:nvPr/>
        </p:nvSpPr>
        <p:spPr bwMode="auto">
          <a:xfrm>
            <a:off x="342900" y="1981200"/>
            <a:ext cx="3581400" cy="337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After the substantial completion of the DTF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Certify that the DTF is substantially completed stating the liability period and the list of remaining items to be completed or corrected 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Resident Engineer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Managing Director and the Contractor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3124200" cy="1143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ERTIFICATE OF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F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INAL </a:t>
            </a:r>
            <a:r>
              <a:rPr lang="en-ZA" altLang="en-US" sz="40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A</a:t>
            </a:r>
            <a:r>
              <a:rPr lang="en-ZA" altLang="en-US" sz="3200" b="1" kern="0" dirty="0" smtClean="0">
                <a:solidFill>
                  <a:schemeClr val="accent1"/>
                </a:solidFill>
                <a:latin typeface="GillSans" panose="020B0602020204020204" pitchFamily="34" charset="0"/>
              </a:rPr>
              <a:t>CCEPTANCE</a:t>
            </a:r>
            <a:endParaRPr lang="en-ZA" altLang="en-US" sz="3200" b="1" kern="0" dirty="0">
              <a:solidFill>
                <a:schemeClr val="accent1"/>
              </a:solidFill>
              <a:latin typeface="GillSans" panose="020B0602020204020204" pitchFamily="34" charset="0"/>
            </a:endParaRPr>
          </a:p>
        </p:txBody>
      </p:sp>
      <p:pic>
        <p:nvPicPr>
          <p:cNvPr id="15363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8788" y="0"/>
            <a:ext cx="487521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4" name="TextBox 5"/>
          <p:cNvSpPr txBox="1">
            <a:spLocks noChangeArrowheads="1"/>
          </p:cNvSpPr>
          <p:nvPr/>
        </p:nvSpPr>
        <p:spPr bwMode="auto">
          <a:xfrm>
            <a:off x="342900" y="1981200"/>
            <a:ext cx="3581400" cy="2816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When: </a:t>
            </a:r>
            <a:r>
              <a:rPr lang="en-ZA" altLang="en-US" sz="1800">
                <a:latin typeface="Arial" panose="020B0604020202020204" pitchFamily="34" charset="0"/>
              </a:rPr>
              <a:t>After the liability period when the DTF is completed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What is it about: </a:t>
            </a:r>
            <a:r>
              <a:rPr lang="en-ZA" altLang="en-US" sz="1800">
                <a:latin typeface="Arial" panose="020B0604020202020204" pitchFamily="34" charset="0"/>
              </a:rPr>
              <a:t>Certify that the DTF is completed for the official hand-over of the site to the WSP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prepares: </a:t>
            </a:r>
            <a:r>
              <a:rPr lang="en-ZA" altLang="en-US" sz="1800">
                <a:latin typeface="Arial" panose="020B0604020202020204" pitchFamily="34" charset="0"/>
              </a:rPr>
              <a:t>The Resident Engineer</a:t>
            </a:r>
          </a:p>
          <a:p>
            <a:pPr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ZA" altLang="en-US" sz="1800" b="1">
                <a:latin typeface="Arial" panose="020B0604020202020204" pitchFamily="34" charset="0"/>
              </a:rPr>
              <a:t>Who approves: </a:t>
            </a:r>
            <a:r>
              <a:rPr lang="en-ZA" altLang="en-US" sz="1800">
                <a:latin typeface="Arial" panose="020B0604020202020204" pitchFamily="34" charset="0"/>
              </a:rPr>
              <a:t>The Managing Director and the Contractor</a:t>
            </a: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1041</TotalTime>
  <Words>695</Words>
  <Application>Microsoft Office PowerPoint</Application>
  <PresentationFormat>On-screen Show (4:3)</PresentationFormat>
  <Paragraphs>135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 Light</vt:lpstr>
      <vt:lpstr>Calibri</vt:lpstr>
      <vt:lpstr>GillSans</vt:lpstr>
      <vt:lpstr>1_Office Theme</vt:lpstr>
      <vt:lpstr>PowerPoint Presentation</vt:lpstr>
      <vt:lpstr>REQUEST FOR ACTION</vt:lpstr>
      <vt:lpstr>DAILY REPORT DIARY</vt:lpstr>
      <vt:lpstr>APPROVAL FOR COMMENCEMENT OF CONCRETE PLACING</vt:lpstr>
      <vt:lpstr>JOINT WORK MEASUREMENT</vt:lpstr>
      <vt:lpstr>INTERIM PAYMENT CERTIFICATE</vt:lpstr>
      <vt:lpstr>FINAL PAYMENT CERTIFICATE</vt:lpstr>
      <vt:lpstr>CERTIFICATE OF SUBSTANTIAL COMPLETION</vt:lpstr>
      <vt:lpstr>CERTIFICATE OF FINAL ACCEPTANCE</vt:lpstr>
      <vt:lpstr>ENGINEER’S INSTRUCTION</vt:lpstr>
      <vt:lpstr>VARIATION ORDER</vt:lpstr>
      <vt:lpstr>LIST OF CONSTRUCTION MONITORING FORMS</vt:lpstr>
      <vt:lpstr>WSTF INVOLVMENT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Water Services Trust Fund</dc:title>
  <dc:creator>Maria.Notley</dc:creator>
  <cp:lastModifiedBy>Bernard Njenga</cp:lastModifiedBy>
  <cp:revision>708</cp:revision>
  <cp:lastPrinted>2016-04-26T06:30:50Z</cp:lastPrinted>
  <dcterms:created xsi:type="dcterms:W3CDTF">2011-07-26T11:49:09Z</dcterms:created>
  <dcterms:modified xsi:type="dcterms:W3CDTF">2017-08-19T01:08:48Z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840037</vt:lpwstr>
  </property>
  <property fmtid="{D5CDD505-2E9C-101B-9397-08002B2CF9AE}" name="NXPowerLiteSettings" pid="3">
    <vt:lpwstr>C4000400038000</vt:lpwstr>
  </property>
  <property fmtid="{D5CDD505-2E9C-101B-9397-08002B2CF9AE}" name="NXPowerLiteVersion" pid="4">
    <vt:lpwstr>D7.1.10</vt:lpwstr>
  </property>
  <property fmtid="{D5CDD505-2E9C-101B-9397-08002B2CF9AE}" name="NXTAG2" pid="5">
    <vt:lpwstr>000800e0140000000000010271a00207f4000400038000</vt:lpwstr>
  </property>
</Properties>
</file>